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77" r:id="rId4"/>
    <p:sldId id="258" r:id="rId5"/>
    <p:sldId id="259" r:id="rId6"/>
    <p:sldId id="262" r:id="rId7"/>
    <p:sldId id="295" r:id="rId8"/>
    <p:sldId id="278" r:id="rId9"/>
    <p:sldId id="268" r:id="rId10"/>
    <p:sldId id="300" r:id="rId11"/>
    <p:sldId id="297" r:id="rId12"/>
    <p:sldId id="298" r:id="rId13"/>
    <p:sldId id="299" r:id="rId14"/>
    <p:sldId id="301" r:id="rId15"/>
    <p:sldId id="275" r:id="rId16"/>
    <p:sldId id="274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A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65" d="100"/>
          <a:sy n="65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D478220-3E46-4035-BF6F-7C337E02C053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55C65DA6-6F22-469F-9F47-3A0F6538737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3877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8220-3E46-4035-BF6F-7C337E02C053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5DA6-6F22-469F-9F47-3A0F653873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73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8220-3E46-4035-BF6F-7C337E02C053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5DA6-6F22-469F-9F47-3A0F653873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781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8220-3E46-4035-BF6F-7C337E02C053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5DA6-6F22-469F-9F47-3A0F653873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347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8220-3E46-4035-BF6F-7C337E02C053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5DA6-6F22-469F-9F47-3A0F653873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69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8220-3E46-4035-BF6F-7C337E02C053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5DA6-6F22-469F-9F47-3A0F653873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440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8220-3E46-4035-BF6F-7C337E02C053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5DA6-6F22-469F-9F47-3A0F653873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711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8220-3E46-4035-BF6F-7C337E02C053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5DA6-6F22-469F-9F47-3A0F653873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230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8220-3E46-4035-BF6F-7C337E02C053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5DA6-6F22-469F-9F47-3A0F653873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017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3BD94-2809-4973-81FE-1D5175E4AC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94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D478220-3E46-4035-BF6F-7C337E02C053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55C65DA6-6F22-469F-9F47-3A0F653873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93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8220-3E46-4035-BF6F-7C337E02C053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55C65DA6-6F22-469F-9F47-3A0F653873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64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8220-3E46-4035-BF6F-7C337E02C053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5DA6-6F22-469F-9F47-3A0F653873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77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8220-3E46-4035-BF6F-7C337E02C053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5DA6-6F22-469F-9F47-3A0F653873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09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8220-3E46-4035-BF6F-7C337E02C053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5DA6-6F22-469F-9F47-3A0F653873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85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8220-3E46-4035-BF6F-7C337E02C053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5DA6-6F22-469F-9F47-3A0F653873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06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8220-3E46-4035-BF6F-7C337E02C053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5DA6-6F22-469F-9F47-3A0F653873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73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8220-3E46-4035-BF6F-7C337E02C053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5DA6-6F22-469F-9F47-3A0F653873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46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478220-3E46-4035-BF6F-7C337E02C053}" type="datetimeFigureOut">
              <a:rPr lang="fr-FR" smtClean="0"/>
              <a:pPr/>
              <a:t>28/06/2018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C65DA6-6F22-469F-9F47-3A0F653873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38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27784" y="1862186"/>
            <a:ext cx="6275040" cy="1745409"/>
          </a:xfrm>
        </p:spPr>
        <p:txBody>
          <a:bodyPr/>
          <a:lstStyle/>
          <a:p>
            <a:r>
              <a:rPr lang="fr-FR" dirty="0"/>
              <a:t>CONSEIL D’ETABLISSEMENT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43438" y="5643578"/>
            <a:ext cx="3744416" cy="403472"/>
          </a:xfrm>
        </p:spPr>
        <p:txBody>
          <a:bodyPr>
            <a:noAutofit/>
          </a:bodyPr>
          <a:lstStyle/>
          <a:p>
            <a:r>
              <a:rPr lang="fr-FR" sz="3200" b="1" dirty="0"/>
              <a:t>Jeudi 28 juin 2018</a:t>
            </a:r>
          </a:p>
        </p:txBody>
      </p:sp>
      <p:pic>
        <p:nvPicPr>
          <p:cNvPr id="1026" name="Picture 2" descr="C:\Users\Claire DURAND\Google Drive\Direction ecole Saint Joseph\ingénierie stratégique\logo\logo ecole saint jose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7452" y="3961321"/>
            <a:ext cx="2340486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5" name="Picture 1" descr="C:\Users\Claire DURAND\Google Drive\Direction ecole Saint Joseph\ingénierie stratégique\site internet\ecole saint joseph tour du p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1138"/>
            <a:ext cx="3763967" cy="250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652650"/>
            <a:ext cx="7221890" cy="60632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600" b="1" dirty="0"/>
              <a:t>Feuille de route 2018/2019</a:t>
            </a:r>
          </a:p>
        </p:txBody>
      </p:sp>
      <p:pic>
        <p:nvPicPr>
          <p:cNvPr id="4" name="Picture 2" descr="C:\Users\Claire DURAND\Google Drive\Direction ecole Saint Joseph\ingénierie stratégique\logo\logo ecole saint jose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715864" cy="995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971600" y="305345"/>
            <a:ext cx="6048672" cy="785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rIns="45720" rtlCol="0" anchor="ctr">
            <a:normAutofit fontScale="7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5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Projets pour l’année 2018/2019</a:t>
            </a:r>
            <a:endParaRPr kumimoji="0" lang="fr-FR" sz="4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Bulle narrative : rectangle 1">
            <a:extLst>
              <a:ext uri="{FF2B5EF4-FFF2-40B4-BE49-F238E27FC236}">
                <a16:creationId xmlns:a16="http://schemas.microsoft.com/office/drawing/2014/main" id="{8937A94F-6C9D-4BF9-A165-EF08363385A1}"/>
              </a:ext>
            </a:extLst>
          </p:cNvPr>
          <p:cNvSpPr/>
          <p:nvPr/>
        </p:nvSpPr>
        <p:spPr>
          <a:xfrm>
            <a:off x="755574" y="3117118"/>
            <a:ext cx="2880320" cy="2088232"/>
          </a:xfrm>
          <a:prstGeom prst="wedgeRectCallout">
            <a:avLst>
              <a:gd name="adj1" fmla="val -42851"/>
              <a:gd name="adj2" fmla="val 65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Poursuivre les projets  et les actions</a:t>
            </a:r>
          </a:p>
        </p:txBody>
      </p:sp>
      <p:sp>
        <p:nvSpPr>
          <p:cNvPr id="7" name="Bulle narrative : rectangle 6">
            <a:extLst>
              <a:ext uri="{FF2B5EF4-FFF2-40B4-BE49-F238E27FC236}">
                <a16:creationId xmlns:a16="http://schemas.microsoft.com/office/drawing/2014/main" id="{9C0571DD-3609-4D86-B460-062F54081E49}"/>
              </a:ext>
            </a:extLst>
          </p:cNvPr>
          <p:cNvSpPr/>
          <p:nvPr/>
        </p:nvSpPr>
        <p:spPr>
          <a:xfrm>
            <a:off x="5796136" y="2384884"/>
            <a:ext cx="2880320" cy="2088232"/>
          </a:xfrm>
          <a:prstGeom prst="wedgeRectCallout">
            <a:avLst>
              <a:gd name="adj1" fmla="val 69798"/>
              <a:gd name="adj2" fmla="val 2930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Moderniser la structure et les outils</a:t>
            </a:r>
          </a:p>
        </p:txBody>
      </p:sp>
      <p:sp>
        <p:nvSpPr>
          <p:cNvPr id="8" name="Bulle narrative : rectangle 7">
            <a:extLst>
              <a:ext uri="{FF2B5EF4-FFF2-40B4-BE49-F238E27FC236}">
                <a16:creationId xmlns:a16="http://schemas.microsoft.com/office/drawing/2014/main" id="{EB761567-B8E4-4842-B69A-74BCCFFB4B83}"/>
              </a:ext>
            </a:extLst>
          </p:cNvPr>
          <p:cNvSpPr/>
          <p:nvPr/>
        </p:nvSpPr>
        <p:spPr>
          <a:xfrm>
            <a:off x="4067946" y="4941168"/>
            <a:ext cx="2880320" cy="1611487"/>
          </a:xfrm>
          <a:prstGeom prst="wedgeRectCallout">
            <a:avLst>
              <a:gd name="adj1" fmla="val -34658"/>
              <a:gd name="adj2" fmla="val -6965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Accompagner les équipes</a:t>
            </a:r>
          </a:p>
        </p:txBody>
      </p:sp>
    </p:spTree>
    <p:extLst>
      <p:ext uri="{BB962C8B-B14F-4D97-AF65-F5344CB8AC3E}">
        <p14:creationId xmlns:p14="http://schemas.microsoft.com/office/powerpoint/2010/main" val="24875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720470"/>
            <a:ext cx="7221890" cy="7858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5400" b="1" dirty="0">
                <a:solidFill>
                  <a:srgbClr val="007FAC"/>
                </a:solidFill>
              </a:rPr>
              <a:t>2. </a:t>
            </a:r>
            <a:r>
              <a:rPr lang="fr-FR" sz="3600" b="1" dirty="0"/>
              <a:t>Les activités périscolaires</a:t>
            </a:r>
          </a:p>
        </p:txBody>
      </p:sp>
      <p:pic>
        <p:nvPicPr>
          <p:cNvPr id="4" name="Picture 2" descr="C:\Users\Claire DURAND\Google Drive\Direction ecole Saint Joseph\ingénierie stratégique\logo\logo ecole saint jose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715864" cy="995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971600" y="305345"/>
            <a:ext cx="6048672" cy="785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rIns="45720" rtlCol="0" anchor="ctr">
            <a:normAutofit fontScale="7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5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Projets pour l’année 2018/2019</a:t>
            </a:r>
            <a:endParaRPr kumimoji="0" lang="fr-FR" sz="4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RÃ©sultat de recherche d'images pour &quot;escrime&quot;">
            <a:extLst>
              <a:ext uri="{FF2B5EF4-FFF2-40B4-BE49-F238E27FC236}">
                <a16:creationId xmlns:a16="http://schemas.microsoft.com/office/drawing/2014/main" id="{143BAEDB-BAB3-47F1-9563-EA0439A84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40" y="2914844"/>
            <a:ext cx="3482735" cy="163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associÃ©e">
            <a:extLst>
              <a:ext uri="{FF2B5EF4-FFF2-40B4-BE49-F238E27FC236}">
                <a16:creationId xmlns:a16="http://schemas.microsoft.com/office/drawing/2014/main" id="{04A89233-00F2-4240-AD60-6658F7241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10" y="3892152"/>
            <a:ext cx="2045727" cy="22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mÃ©ditation pleine conscience&quot;">
            <a:extLst>
              <a:ext uri="{FF2B5EF4-FFF2-40B4-BE49-F238E27FC236}">
                <a16:creationId xmlns:a16="http://schemas.microsoft.com/office/drawing/2014/main" id="{C4F3E073-8212-4D9C-B658-5275D22D3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4549" r="54038" b="30952"/>
          <a:stretch/>
        </p:blipFill>
        <p:spPr bwMode="auto">
          <a:xfrm>
            <a:off x="5815270" y="2113379"/>
            <a:ext cx="2712473" cy="28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2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542710"/>
            <a:ext cx="7221890" cy="7858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5400" b="1" dirty="0">
                <a:solidFill>
                  <a:srgbClr val="007FAC"/>
                </a:solidFill>
              </a:rPr>
              <a:t>3.</a:t>
            </a:r>
            <a:r>
              <a:rPr lang="fr-FR" sz="3600" b="1" dirty="0">
                <a:solidFill>
                  <a:srgbClr val="007FAC"/>
                </a:solidFill>
              </a:rPr>
              <a:t> </a:t>
            </a:r>
            <a:r>
              <a:rPr lang="fr-FR" sz="3600" b="1" dirty="0"/>
              <a:t>Clubs sur la pause méridienne</a:t>
            </a:r>
          </a:p>
        </p:txBody>
      </p:sp>
      <p:pic>
        <p:nvPicPr>
          <p:cNvPr id="4" name="Picture 2" descr="C:\Users\Claire DURAND\Google Drive\Direction ecole Saint Joseph\ingénierie stratégique\logo\logo ecole saint jose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715864" cy="995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971600" y="305345"/>
            <a:ext cx="6048672" cy="785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rIns="45720" rtlCol="0" anchor="ctr">
            <a:normAutofit fontScale="7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5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Projets pour l’année 2018/2019</a:t>
            </a:r>
            <a:endParaRPr kumimoji="0" lang="fr-FR" sz="4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RÃ©sultat de recherche d'images pour &quot;rÃ©enchanter l'&quot;Ã©cole&quot;">
            <a:extLst>
              <a:ext uri="{FF2B5EF4-FFF2-40B4-BE49-F238E27FC236}">
                <a16:creationId xmlns:a16="http://schemas.microsoft.com/office/drawing/2014/main" id="{33C493F0-3C9C-414F-804C-F456F898D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256" y="4395978"/>
            <a:ext cx="2454101" cy="228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5EAC8FF-D50D-44BD-A9E9-463D39EA258F}"/>
              </a:ext>
            </a:extLst>
          </p:cNvPr>
          <p:cNvSpPr txBox="1"/>
          <p:nvPr/>
        </p:nvSpPr>
        <p:spPr>
          <a:xfrm>
            <a:off x="791580" y="2328528"/>
            <a:ext cx="69487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/>
              <a:t>animés par les enseignants, les AVS, le volontaire du Service civique…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/>
              <a:t>Sur une période de l’année ou +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/>
              <a:t>Nombre limité de participants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/>
              <a:t>Clubs  à la périphérie du scolaire : sportif, artistique, loisir, ludique, bien-être, vie pratique…</a:t>
            </a:r>
          </a:p>
        </p:txBody>
      </p:sp>
    </p:spTree>
    <p:extLst>
      <p:ext uri="{BB962C8B-B14F-4D97-AF65-F5344CB8AC3E}">
        <p14:creationId xmlns:p14="http://schemas.microsoft.com/office/powerpoint/2010/main" val="400917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759" y="2420888"/>
            <a:ext cx="7314482" cy="3240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Un jeune de – de 25 ans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Mission « culture et citoyenneté » sur 8 mois de octobre à mai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Aide à l’encadrement sur les temps périscolaires, animation du conseil des élèves, organisation de temps forts, développement du vivre ensemble.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</p:txBody>
      </p:sp>
      <p:pic>
        <p:nvPicPr>
          <p:cNvPr id="4" name="Picture 2" descr="C:\Users\Claire DURAND\Google Drive\Direction ecole Saint Joseph\ingénierie stratégique\logo\logo ecole saint jose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715864" cy="995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971600" y="305345"/>
            <a:ext cx="6048672" cy="785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rIns="45720" rtlCol="0" anchor="ctr">
            <a:normAutofit fontScale="7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5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Projets pour l’année 2018/2019</a:t>
            </a:r>
            <a:endParaRPr kumimoji="0" lang="fr-FR" sz="4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66F96DA-C52F-4E62-9534-CB916718C90D}"/>
              </a:ext>
            </a:extLst>
          </p:cNvPr>
          <p:cNvSpPr txBox="1">
            <a:spLocks/>
          </p:cNvSpPr>
          <p:nvPr/>
        </p:nvSpPr>
        <p:spPr>
          <a:xfrm>
            <a:off x="1259632" y="1467705"/>
            <a:ext cx="3816424" cy="720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>
                <a:solidFill>
                  <a:srgbClr val="007FAC"/>
                </a:solidFill>
              </a:rPr>
              <a:t>4. </a:t>
            </a:r>
            <a:r>
              <a:rPr lang="fr-FR" sz="3600" b="1" dirty="0"/>
              <a:t>Service civique</a:t>
            </a:r>
            <a:endParaRPr lang="fr-FR" dirty="0"/>
          </a:p>
        </p:txBody>
      </p:sp>
      <p:pic>
        <p:nvPicPr>
          <p:cNvPr id="3074" name="Picture 2" descr="RÃ©sultat de recherche d'images pour &quot;service civique&quot;">
            <a:extLst>
              <a:ext uri="{FF2B5EF4-FFF2-40B4-BE49-F238E27FC236}">
                <a16:creationId xmlns:a16="http://schemas.microsoft.com/office/drawing/2014/main" id="{BBA309E9-BF97-4915-ABCE-04A44D95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5428">
            <a:off x="6261095" y="5166570"/>
            <a:ext cx="2703388" cy="143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71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laire DURAND\Google Drive\Direction ecole Saint Joseph\ingénierie stratégique\logo\logo ecole saint jose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715864" cy="995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971600" y="305345"/>
            <a:ext cx="6048672" cy="785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rIns="45720" rtlCol="0" anchor="ctr">
            <a:normAutofit fontScale="7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5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Projets pour l’année 2018/2019</a:t>
            </a:r>
            <a:endParaRPr kumimoji="0" lang="fr-FR" sz="4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66F96DA-C52F-4E62-9534-CB916718C90D}"/>
              </a:ext>
            </a:extLst>
          </p:cNvPr>
          <p:cNvSpPr txBox="1">
            <a:spLocks/>
          </p:cNvSpPr>
          <p:nvPr/>
        </p:nvSpPr>
        <p:spPr>
          <a:xfrm>
            <a:off x="1259632" y="1467705"/>
            <a:ext cx="3816424" cy="720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>
                <a:solidFill>
                  <a:srgbClr val="007FAC"/>
                </a:solidFill>
              </a:rPr>
              <a:t>5. </a:t>
            </a:r>
            <a:r>
              <a:rPr lang="fr-FR" sz="3600" b="1" dirty="0"/>
              <a:t>Réseau UNITED</a:t>
            </a:r>
            <a:endParaRPr lang="fr-FR" dirty="0"/>
          </a:p>
        </p:txBody>
      </p:sp>
      <p:pic>
        <p:nvPicPr>
          <p:cNvPr id="1026" name="Picture 2" descr="C:\Users\Admin\Google Drive\Direction ecole Saint Joseph\ingénierie stratégique\réseau UNITED\communication UNITED\logo united avec main et noms.jpg"/>
          <p:cNvPicPr>
            <a:picLocks noChangeAspect="1" noChangeArrowheads="1"/>
          </p:cNvPicPr>
          <p:nvPr/>
        </p:nvPicPr>
        <p:blipFill>
          <a:blip r:embed="rId3" cstate="print"/>
          <a:srcRect l="4108" t="14402" r="4242"/>
          <a:stretch>
            <a:fillRect/>
          </a:stretch>
        </p:blipFill>
        <p:spPr bwMode="auto">
          <a:xfrm>
            <a:off x="6351810" y="4857760"/>
            <a:ext cx="2649346" cy="1749523"/>
          </a:xfrm>
          <a:prstGeom prst="snip2DiagRect">
            <a:avLst>
              <a:gd name="adj1" fmla="val 1922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ZoneTexte 8"/>
          <p:cNvSpPr txBox="1"/>
          <p:nvPr/>
        </p:nvSpPr>
        <p:spPr>
          <a:xfrm>
            <a:off x="1714480" y="2285992"/>
            <a:ext cx="5786478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400" dirty="0"/>
              <a:t> Un réseau de 5 écoles du bassin </a:t>
            </a:r>
            <a:r>
              <a:rPr lang="fr-FR" sz="2400" dirty="0" err="1"/>
              <a:t>turripinois</a:t>
            </a:r>
            <a:endParaRPr lang="fr-FR" sz="2400" dirty="0"/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Une association pour monter  :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/>
              <a:t>des actions auprès des élèves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/>
              <a:t>des structures pour les familles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/>
              <a:t> des formations pour les enseignants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dirty="0"/>
              <a:t> une équipe de chefs d’établissement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8596" y="4857760"/>
            <a:ext cx="5286412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400" dirty="0"/>
              <a:t> des rencontres sportives ou culturelles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partenariat avec une psychologue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Conférences pour les parents 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/>
              <a:t> formation maths</a:t>
            </a:r>
          </a:p>
        </p:txBody>
      </p:sp>
    </p:spTree>
    <p:extLst>
      <p:ext uri="{BB962C8B-B14F-4D97-AF65-F5344CB8AC3E}">
        <p14:creationId xmlns:p14="http://schemas.microsoft.com/office/powerpoint/2010/main" val="160871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899592" y="1428736"/>
            <a:ext cx="2243648" cy="1285884"/>
          </a:xfrm>
        </p:spPr>
        <p:txBody>
          <a:bodyPr>
            <a:normAutofit/>
          </a:bodyPr>
          <a:lstStyle/>
          <a:p>
            <a:r>
              <a:rPr lang="fr-FR" dirty="0"/>
              <a:t>Les actions…</a:t>
            </a:r>
          </a:p>
          <a:p>
            <a:r>
              <a:rPr lang="fr-FR" dirty="0"/>
              <a:t>Les projets…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899592" y="700236"/>
            <a:ext cx="2571768" cy="96697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 APEL</a:t>
            </a:r>
          </a:p>
        </p:txBody>
      </p:sp>
      <p:pic>
        <p:nvPicPr>
          <p:cNvPr id="4" name="Picture 2" descr="C:\Users\Claire DURAND\Google Drive\Direction ecole Saint Joseph\ingénierie stratégique\logo\logo ecole saint jose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715864" cy="995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289169" y="1639004"/>
            <a:ext cx="2786082" cy="96697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 OGEC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3407575" y="2395712"/>
            <a:ext cx="2400288" cy="12144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travaux…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projets…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72198" y="2643182"/>
            <a:ext cx="2786082" cy="96697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 Mairie</a:t>
            </a: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6286512" y="3571876"/>
            <a:ext cx="2400288" cy="12144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actions…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projets…</a:t>
            </a:r>
          </a:p>
        </p:txBody>
      </p:sp>
      <p:pic>
        <p:nvPicPr>
          <p:cNvPr id="21506" name="Picture 2" descr="Résultat de recherche d'images pour &quot;apel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079" y="2610026"/>
            <a:ext cx="2000264" cy="1697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508" name="Picture 4" descr="Résultat de recherche d'images pour &quot;ogec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1830" y="3397351"/>
            <a:ext cx="2428860" cy="1821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510" name="Picture 6" descr="Résultat de recherche d'images pour &quot;mairie tour du pin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3114" y="4556670"/>
            <a:ext cx="2207084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laire DURAND\Google Drive\Direction ecole Saint Joseph\ingénierie stratégique\logo\logo ecole saint jose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715864" cy="995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609600" y="307848"/>
            <a:ext cx="8229600" cy="125272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 diverses</a:t>
            </a:r>
          </a:p>
        </p:txBody>
      </p:sp>
      <p:sp>
        <p:nvSpPr>
          <p:cNvPr id="1026" name="AutoShape 2" descr="Résultat de recherche d'images pour &quot;post-i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Postit, Mémos, Notes, Coloré, Le Poster, Liste, Papi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/>
          </p:nvPr>
        </p:nvSpPr>
        <p:spPr>
          <a:xfrm>
            <a:off x="457200" y="1844825"/>
            <a:ext cx="8229600" cy="1080119"/>
          </a:xfrm>
        </p:spPr>
        <p:txBody>
          <a:bodyPr/>
          <a:lstStyle/>
          <a:p>
            <a:r>
              <a:rPr lang="fr-FR" dirty="0"/>
              <a:t>…</a:t>
            </a:r>
          </a:p>
        </p:txBody>
      </p:sp>
      <p:sp>
        <p:nvSpPr>
          <p:cNvPr id="10" name="ZoneTexte 9"/>
          <p:cNvSpPr txBox="1"/>
          <p:nvPr/>
        </p:nvSpPr>
        <p:spPr>
          <a:xfrm rot="221967">
            <a:off x="5031149" y="3524511"/>
            <a:ext cx="4464496" cy="2831544"/>
          </a:xfrm>
          <a:prstGeom prst="rect">
            <a:avLst/>
          </a:prstGeom>
          <a:scene3d>
            <a:camera prst="perspectiveHeroicExtremeRightFacing"/>
            <a:lightRig rig="threePt" dir="t">
              <a:rot lat="0" lon="0" rev="1800000"/>
            </a:lightRig>
          </a:scene3d>
          <a:sp3d prstMaterial="matte">
            <a:bevelT h="200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/>
              <a:t>Prochain rendez-vous</a:t>
            </a:r>
          </a:p>
          <a:p>
            <a:pPr marL="457200" indent="-457200">
              <a:buFontTx/>
              <a:buChar char="-"/>
            </a:pPr>
            <a:r>
              <a:rPr lang="fr-FR" sz="3200" b="1" dirty="0">
                <a:solidFill>
                  <a:srgbClr val="FFFF00"/>
                </a:solidFill>
              </a:rPr>
              <a:t>Pot de fin d’année :</a:t>
            </a:r>
          </a:p>
          <a:p>
            <a:r>
              <a:rPr lang="fr-FR" sz="3200" b="1" dirty="0">
                <a:solidFill>
                  <a:srgbClr val="FFFF00"/>
                </a:solidFill>
              </a:rPr>
              <a:t>vendredi 29 juin à 16h30</a:t>
            </a:r>
          </a:p>
          <a:p>
            <a:pPr>
              <a:buFontTx/>
              <a:buChar char="-"/>
            </a:pPr>
            <a:r>
              <a:rPr lang="fr-FR" sz="3200" b="1" dirty="0">
                <a:solidFill>
                  <a:srgbClr val="FFC000"/>
                </a:solidFill>
              </a:rPr>
              <a:t>Rentrée des classes :</a:t>
            </a:r>
          </a:p>
          <a:p>
            <a:pPr algn="ctr"/>
            <a:r>
              <a:rPr lang="fr-FR" sz="3200" b="1" dirty="0">
                <a:solidFill>
                  <a:srgbClr val="FFC000"/>
                </a:solidFill>
              </a:rPr>
              <a:t>Jeudi 30 août à 8h30</a:t>
            </a:r>
          </a:p>
          <a:p>
            <a:endParaRPr lang="fr-FR" dirty="0"/>
          </a:p>
        </p:txBody>
      </p:sp>
      <p:sp>
        <p:nvSpPr>
          <p:cNvPr id="32770" name="AutoShape 2" descr="https://nces.ed.gov/programs/coe/images/nav/coe_hp_n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Résultat de recherche d'images pour &quot;merci à tou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0" name="AutoShape 4" descr="https://static.wixstatic.com/media/ad7d37_0c7ce21326094814961b385f7c990eac~mv2.jpg/v1/fill/w_353,h_208,al_c,q_80,usm_0.66_1.00_0.01/ad7d37_0c7ce21326094814961b385f7c990eac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2" name="Picture 6" descr="Image associé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28"/>
          <a:stretch>
            <a:fillRect/>
          </a:stretch>
        </p:blipFill>
        <p:spPr bwMode="auto">
          <a:xfrm>
            <a:off x="2411760" y="549918"/>
            <a:ext cx="4032448" cy="2050897"/>
          </a:xfrm>
          <a:prstGeom prst="rect">
            <a:avLst/>
          </a:prstGeom>
          <a:noFill/>
        </p:spPr>
      </p:pic>
      <p:pic>
        <p:nvPicPr>
          <p:cNvPr id="6" name="Picture 2" descr="C:\Users\Claire DURAND\Google Drive\Direction ecole Saint Joseph\ingénierie stratégique\logo\logo ecole saint jose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564904"/>
            <a:ext cx="4752528" cy="2756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8860" y="785794"/>
            <a:ext cx="3854766" cy="677214"/>
          </a:xfrm>
        </p:spPr>
        <p:txBody>
          <a:bodyPr>
            <a:noAutofit/>
          </a:bodyPr>
          <a:lstStyle/>
          <a:p>
            <a:r>
              <a:rPr lang="fr-FR" sz="4800" b="1" dirty="0"/>
              <a:t>Ordre du jour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775191"/>
            <a:ext cx="7571184" cy="4082701"/>
          </a:xfrm>
        </p:spPr>
        <p:txBody>
          <a:bodyPr>
            <a:normAutofit/>
          </a:bodyPr>
          <a:lstStyle/>
          <a:p>
            <a:pPr lvl="0"/>
            <a:r>
              <a:rPr lang="fr-FR" sz="3600" dirty="0">
                <a:solidFill>
                  <a:srgbClr val="002060"/>
                </a:solidFill>
              </a:rPr>
              <a:t>Présentation des actions éducatives, pastorales et pédagogiques pour le 3ème semestre.</a:t>
            </a:r>
          </a:p>
          <a:p>
            <a:pPr lvl="0"/>
            <a:r>
              <a:rPr lang="fr-FR" sz="3600" dirty="0">
                <a:solidFill>
                  <a:schemeClr val="accent1"/>
                </a:solidFill>
              </a:rPr>
              <a:t>Projets pour l’année prochaine</a:t>
            </a:r>
          </a:p>
          <a:p>
            <a:pPr lvl="0"/>
            <a:r>
              <a:rPr lang="fr-FR" sz="3600" dirty="0">
                <a:solidFill>
                  <a:srgbClr val="00B050"/>
                </a:solidFill>
              </a:rPr>
              <a:t>Point pour l’APEL, l’OGEC, la Mairie</a:t>
            </a:r>
          </a:p>
          <a:p>
            <a:pPr lvl="0"/>
            <a:r>
              <a:rPr lang="fr-FR" sz="3600" dirty="0">
                <a:solidFill>
                  <a:srgbClr val="C00000"/>
                </a:solidFill>
              </a:rPr>
              <a:t>Questions diverses</a:t>
            </a:r>
            <a:r>
              <a:rPr lang="fr-FR" sz="3600" dirty="0"/>
              <a:t>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Picture 2" descr="C:\Users\Claire DURAND\Google Drive\Direction ecole Saint Joseph\ingénierie stratégique\logo\logo ecole saint jose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715864" cy="995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2" name="Picture 2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286388"/>
            <a:ext cx="1714512" cy="1238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Tour de table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83568" y="2034788"/>
            <a:ext cx="8569754" cy="302196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Votre présentation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Votre Nom, Prénom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Votre fonction dans l’école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lang="fr-FR" sz="3600" dirty="0"/>
              <a:t>Un fait marquant de cette année scolaire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Claire DURAND\Google Drive\Direction ecole Saint Joseph\ingénierie stratégique\logo\logo ecole saint jose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715864" cy="995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1" name="Picture 1" descr="C:\Users\Admin\Google Drive\Direction ecole Saint Joseph\ingénierie stratégique\communication\salle des enseignants\images salle maîtres\te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653136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7772400" cy="785818"/>
          </a:xfrm>
        </p:spPr>
        <p:txBody>
          <a:bodyPr/>
          <a:lstStyle/>
          <a:p>
            <a:r>
              <a:rPr lang="fr-FR" dirty="0"/>
              <a:t>Point sur le plan administratif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80" y="1714488"/>
            <a:ext cx="8501090" cy="440307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Bilan de l’appel à dons pour les travaux des annexes du gymnase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3217€ à ce jour : 800€ d’entreprise et 2417€ de particuliers</a:t>
            </a:r>
          </a:p>
          <a:p>
            <a:r>
              <a:rPr lang="fr-FR" dirty="0"/>
              <a:t>Organisation des classes pour l’année prochaine :</a:t>
            </a:r>
          </a:p>
          <a:p>
            <a:pPr marL="0" indent="0">
              <a:buNone/>
            </a:pPr>
            <a:r>
              <a:rPr lang="fr-FR" dirty="0"/>
              <a:t>	- 3 classes de PS-MS pour plus d’interactions entre les enfants</a:t>
            </a:r>
          </a:p>
          <a:p>
            <a:pPr marL="0" indent="0">
              <a:buNone/>
            </a:pPr>
            <a:r>
              <a:rPr lang="fr-FR" dirty="0"/>
              <a:t>	- même répartition des classes pour les autres classes</a:t>
            </a:r>
          </a:p>
          <a:p>
            <a:pPr marL="0" indent="0">
              <a:buNone/>
            </a:pPr>
            <a:r>
              <a:rPr lang="fr-FR" dirty="0"/>
              <a:t>	- école inclusive : dispositif ULIS</a:t>
            </a:r>
          </a:p>
          <a:p>
            <a:r>
              <a:rPr lang="fr-FR" dirty="0"/>
              <a:t>Constitution des classes anticipée</a:t>
            </a:r>
          </a:p>
          <a:p>
            <a:r>
              <a:rPr lang="fr-FR" dirty="0"/>
              <a:t>date de la rentrée prochaine : le jeudi 30 août</a:t>
            </a:r>
          </a:p>
          <a:p>
            <a:r>
              <a:rPr lang="fr-FR" dirty="0"/>
              <a:t>Calendrier </a:t>
            </a:r>
            <a:r>
              <a:rPr lang="fr-FR" dirty="0" err="1"/>
              <a:t>Ad’AP</a:t>
            </a:r>
            <a:r>
              <a:rPr lang="fr-FR" dirty="0"/>
              <a:t> : point sur les travaux</a:t>
            </a:r>
          </a:p>
        </p:txBody>
      </p:sp>
      <p:pic>
        <p:nvPicPr>
          <p:cNvPr id="5" name="Picture 2" descr="C:\Users\Claire DURAND\Google Drive\Direction ecole Saint Joseph\ingénierie stratégique\logo\logo ecole saint jose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715864" cy="995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Admin\Google Drive\Direction ecole Saint Joseph\ingénierie stratégique\communication\salle des enseignants\images salle maîtres\administrat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628" y="5445224"/>
            <a:ext cx="2100200" cy="1230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271163" y="188640"/>
            <a:ext cx="5246894" cy="785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Bilan de la période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928802"/>
            <a:ext cx="8136904" cy="4164494"/>
          </a:xfrm>
        </p:spPr>
        <p:txBody>
          <a:bodyPr>
            <a:normAutofit/>
          </a:bodyPr>
          <a:lstStyle/>
          <a:p>
            <a:r>
              <a:rPr lang="fr-FR" dirty="0"/>
              <a:t>suite du conseil des élèves : 5</a:t>
            </a:r>
            <a:r>
              <a:rPr lang="fr-FR" baseline="30000" dirty="0"/>
              <a:t>ème</a:t>
            </a:r>
            <a:r>
              <a:rPr lang="fr-FR" dirty="0"/>
              <a:t> conseil le 15 mai et leurs actions pour l’appel à dons, pour le parking à vélo, pour les règles de vie…</a:t>
            </a:r>
          </a:p>
          <a:p>
            <a:r>
              <a:rPr lang="fr-FR" dirty="0"/>
              <a:t>action « Ensemble » n°3 : Olympiades et Chasse au trésor le lundi 7 mai  : bilan et évaluation</a:t>
            </a:r>
          </a:p>
          <a:p>
            <a:r>
              <a:rPr lang="fr-FR" dirty="0"/>
              <a:t>Action « Ensemble » n°4 : Cross solidaire le jeudi 25 mai avec l’association Soleil Rouge : bilan et évaluation</a:t>
            </a:r>
          </a:p>
          <a:p>
            <a:r>
              <a:rPr lang="fr-FR" dirty="0"/>
              <a:t>Kermesse et spectacle le dimanche 10 juin :</a:t>
            </a:r>
          </a:p>
          <a:p>
            <a:pPr marL="0" indent="0">
              <a:buNone/>
            </a:pPr>
            <a:r>
              <a:rPr lang="fr-FR" dirty="0"/>
              <a:t>	bilan et évaluation</a:t>
            </a:r>
          </a:p>
        </p:txBody>
      </p:sp>
      <p:pic>
        <p:nvPicPr>
          <p:cNvPr id="4" name="Picture 2" descr="C:\Users\Claire DURAND\Google Drive\Direction ecole Saint Joseph\ingénierie stratégique\logo\logo ecole saint jose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715864" cy="995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371600" y="1067211"/>
            <a:ext cx="7772400" cy="78581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Point sur le plan </a:t>
            </a:r>
            <a:r>
              <a:rPr lang="fr-FR" sz="4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éduc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atif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Admin\Google Drive\Direction ecole Saint Joseph\ingénierie stratégique\communication\salle des enseignants\images salle maîtres\éducati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4650" y="5229200"/>
            <a:ext cx="2127510" cy="1440160"/>
          </a:xfrm>
          <a:prstGeom prst="rect">
            <a:avLst/>
          </a:prstGeom>
          <a:noFill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309676" y="181704"/>
            <a:ext cx="5246894" cy="785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Bilan de la période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060848"/>
            <a:ext cx="8388424" cy="403244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Action de carême sur le thème : « Nos Missions pour Dieu » et temps dans la Chapelle pour les cycle 3</a:t>
            </a:r>
          </a:p>
          <a:p>
            <a:r>
              <a:rPr lang="fr-FR" dirty="0"/>
              <a:t>Célébration de Pâques le vendredi 30 mars</a:t>
            </a:r>
          </a:p>
          <a:p>
            <a:r>
              <a:rPr lang="fr-FR" dirty="0"/>
              <a:t>Ateliers pastoraux pour les CM avec Lisa de </a:t>
            </a:r>
            <a:r>
              <a:rPr lang="fr-FR" dirty="0" err="1"/>
              <a:t>Percin</a:t>
            </a:r>
            <a:endParaRPr lang="fr-FR" dirty="0"/>
          </a:p>
          <a:p>
            <a:r>
              <a:rPr lang="fr-FR" dirty="0"/>
              <a:t>Bol de Riz et rencontre avec le Père Simon et l’école Christ Roi de Brazzaville le 30 mars</a:t>
            </a:r>
          </a:p>
          <a:p>
            <a:r>
              <a:rPr lang="fr-FR" dirty="0"/>
              <a:t>Visite de l’exposition « les chrétiens pendant la grande guerre »</a:t>
            </a:r>
          </a:p>
          <a:p>
            <a:r>
              <a:rPr lang="fr-FR" dirty="0"/>
              <a:t>Remise des bibles aux CM2 avec le Pasteur Emmanuel </a:t>
            </a:r>
            <a:r>
              <a:rPr lang="fr-FR" dirty="0" err="1"/>
              <a:t>Lambotin</a:t>
            </a:r>
            <a:r>
              <a:rPr lang="fr-FR" dirty="0"/>
              <a:t> et le Père Sébastien.</a:t>
            </a:r>
          </a:p>
        </p:txBody>
      </p:sp>
      <p:pic>
        <p:nvPicPr>
          <p:cNvPr id="4" name="Picture 2" descr="C:\Users\Claire DURAND\Google Drive\Direction ecole Saint Joseph\ingénierie stratégique\logo\logo ecole saint jose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715864" cy="995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42" name="AutoShape 2" descr="Résultat de recherche d'images pour &quot;éduca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4" name="AutoShape 4" descr="https://nces.ed.gov/programs/coe/images/nav/coe_hp_n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6" name="AutoShape 6" descr="https://nces.ed.gov/programs/coe/images/nav/coe_hp_n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386944" y="1287962"/>
            <a:ext cx="5633328" cy="772886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Point sur le plan pastoral</a:t>
            </a:r>
          </a:p>
        </p:txBody>
      </p:sp>
      <p:pic>
        <p:nvPicPr>
          <p:cNvPr id="3074" name="Picture 2" descr="C:\Users\Admin\Google Drive\Direction ecole Saint Joseph\ingénierie stratégique\communication\salle des enseignants\images salle maîtres\symbole chréti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63"/>
          <a:stretch>
            <a:fillRect/>
          </a:stretch>
        </p:blipFill>
        <p:spPr bwMode="auto">
          <a:xfrm>
            <a:off x="7380312" y="5175073"/>
            <a:ext cx="1656184" cy="1710311"/>
          </a:xfrm>
          <a:prstGeom prst="rect">
            <a:avLst/>
          </a:prstGeom>
          <a:noFill/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1386944" y="293273"/>
            <a:ext cx="5246894" cy="785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Bilan de la période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974458"/>
            <a:ext cx="7301404" cy="882898"/>
          </a:xfrm>
        </p:spPr>
        <p:txBody>
          <a:bodyPr/>
          <a:lstStyle/>
          <a:p>
            <a:r>
              <a:rPr lang="fr-FR" dirty="0"/>
              <a:t>Point sur le plan pédagogique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2666" y="1494867"/>
            <a:ext cx="7976168" cy="49548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formation des enseignants en ergothérapie avec Mme Lise Delattre et retour de la formation Montessori des enseignantes de maternelle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suite du travail sur le projet d'école sur une école inclusive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Chorale 2</a:t>
            </a:r>
            <a:r>
              <a:rPr lang="fr-FR" baseline="30000" dirty="0"/>
              <a:t>ème</a:t>
            </a:r>
            <a:r>
              <a:rPr lang="fr-FR" dirty="0"/>
              <a:t> partie en APC pour CE et CM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Permis piéton en CE2 et permis internet en CM2 le 3 mai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Culture : semaine de la création, spectacles Marre Mots, ateliers théâtre, peinture dans les classes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 descr="C:\Users\Claire DURAND\Google Drive\Direction ecole Saint Joseph\ingénierie stratégique\logo\logo ecole saint jose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715864" cy="995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488826" y="188640"/>
            <a:ext cx="5246894" cy="785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Bilan de la période</a:t>
            </a:r>
          </a:p>
        </p:txBody>
      </p:sp>
      <p:pic>
        <p:nvPicPr>
          <p:cNvPr id="7" name="Picture 8" descr="(vladgrin/istockphoto)">
            <a:extLst>
              <a:ext uri="{FF2B5EF4-FFF2-40B4-BE49-F238E27FC236}">
                <a16:creationId xmlns:a16="http://schemas.microsoft.com/office/drawing/2014/main" id="{3910E3E6-C3FE-4BD0-B373-C2EBB5A39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174" y="5445224"/>
            <a:ext cx="1946306" cy="1319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974458"/>
            <a:ext cx="7301404" cy="882898"/>
          </a:xfrm>
        </p:spPr>
        <p:txBody>
          <a:bodyPr/>
          <a:lstStyle/>
          <a:p>
            <a:r>
              <a:rPr lang="fr-FR" dirty="0"/>
              <a:t>Point sur le plan pédagogique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700808"/>
            <a:ext cx="7976168" cy="43204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natation :  stages massés en mai pour CP, CE1, CE2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APER pour les CM2 le 22 mai à  l’école </a:t>
            </a:r>
            <a:r>
              <a:rPr lang="fr-FR" dirty="0" err="1"/>
              <a:t>Thévenon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Tracés de parcours dans la cour maternelle le 24 mai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liaison CM-6</a:t>
            </a:r>
            <a:r>
              <a:rPr lang="fr-FR" baseline="30000" dirty="0"/>
              <a:t>ème: </a:t>
            </a:r>
            <a:r>
              <a:rPr lang="fr-FR" dirty="0"/>
              <a:t>matinée au collège le mercredi 13 juin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liaison GS-CP : réunion d'infos pour les parents le vendredi 22 juin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Voyages scolaires : retours et évaluation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Matinée « montée de classe » le 2 juillet</a:t>
            </a:r>
          </a:p>
        </p:txBody>
      </p:sp>
      <p:pic>
        <p:nvPicPr>
          <p:cNvPr id="4" name="Picture 2" descr="C:\Users\Claire DURAND\Google Drive\Direction ecole Saint Joseph\ingénierie stratégique\logo\logo ecole saint jose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715864" cy="995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8" descr="(vladgrin/istockphoto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174" y="5445224"/>
            <a:ext cx="1946306" cy="1319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488826" y="188640"/>
            <a:ext cx="5246894" cy="785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Bilan de la période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030591"/>
            <a:ext cx="7221890" cy="36129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600" b="1" dirty="0"/>
              <a:t>Feuille de route 2018/2019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600" b="1" dirty="0"/>
              <a:t>Les activités périscolaires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600" b="1" dirty="0"/>
              <a:t>Clubs sur la pause méridienne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600" b="1" dirty="0"/>
              <a:t>Service civique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600" b="1" dirty="0"/>
              <a:t>Réseau UNITED</a:t>
            </a:r>
            <a:endParaRPr lang="fr-FR" dirty="0"/>
          </a:p>
        </p:txBody>
      </p:sp>
      <p:pic>
        <p:nvPicPr>
          <p:cNvPr id="4" name="Picture 2" descr="C:\Users\Claire DURAND\Google Drive\Direction ecole Saint Joseph\ingénierie stratégique\logo\logo ecole saint jose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715864" cy="995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971600" y="305345"/>
            <a:ext cx="6048672" cy="785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rIns="45720" rtlCol="0" anchor="ctr">
            <a:normAutofit fontScale="77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5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Projets pour l’année 2018/2019</a:t>
            </a:r>
            <a:endParaRPr kumimoji="0" lang="fr-FR" sz="4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Résultat de recherche d'images pour &quot;questionnair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2175" y="4351712"/>
            <a:ext cx="2524106" cy="2524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Parallaxe</Template>
  <TotalTime>2416</TotalTime>
  <Words>547</Words>
  <Application>Microsoft Office PowerPoint</Application>
  <PresentationFormat>Affichage à l'écran (4:3)</PresentationFormat>
  <Paragraphs>106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Corbel</vt:lpstr>
      <vt:lpstr>Wingdings</vt:lpstr>
      <vt:lpstr>Wingdings 2</vt:lpstr>
      <vt:lpstr>Parallaxe</vt:lpstr>
      <vt:lpstr>CONSEIL D’ETABLISSEMENT</vt:lpstr>
      <vt:lpstr>Ordre du jour</vt:lpstr>
      <vt:lpstr>Tour de table</vt:lpstr>
      <vt:lpstr>Point sur le plan administratif</vt:lpstr>
      <vt:lpstr>Présentation PowerPoint</vt:lpstr>
      <vt:lpstr>Présentation PowerPoint</vt:lpstr>
      <vt:lpstr>Point sur le plan pédagogique</vt:lpstr>
      <vt:lpstr>Point sur le plan pédagogique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D’ETABLISSEMENT</dc:title>
  <dc:creator>Claire DURAND</dc:creator>
  <cp:lastModifiedBy>Jean-Baptiste DURAND</cp:lastModifiedBy>
  <cp:revision>87</cp:revision>
  <dcterms:created xsi:type="dcterms:W3CDTF">2017-11-11T07:22:30Z</dcterms:created>
  <dcterms:modified xsi:type="dcterms:W3CDTF">2018-06-28T14:23:09Z</dcterms:modified>
</cp:coreProperties>
</file>